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6C46B0-C09B-43D8-AE77-22BFB606DF8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627202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278183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248520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31643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562721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6C46B0-C09B-43D8-AE77-22BFB606DF8A}"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3041073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6C46B0-C09B-43D8-AE77-22BFB606DF8A}"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255595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6C46B0-C09B-43D8-AE77-22BFB606DF8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3394131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6C46B0-C09B-43D8-AE77-22BFB606DF8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267737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6C46B0-C09B-43D8-AE77-22BFB606DF8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32918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6C46B0-C09B-43D8-AE77-22BFB606DF8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757851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86704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6C46B0-C09B-43D8-AE77-22BFB606DF8A}"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300644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6C46B0-C09B-43D8-AE77-22BFB606DF8A}"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378111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66C46B0-C09B-43D8-AE77-22BFB606DF8A}"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02009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22068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C46B0-C09B-43D8-AE77-22BFB606DF8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68957-15F7-4517-BE27-50013ACB046F}" type="slidenum">
              <a:rPr lang="en-US" smtClean="0"/>
              <a:t>‹#›</a:t>
            </a:fld>
            <a:endParaRPr lang="en-US"/>
          </a:p>
        </p:txBody>
      </p:sp>
    </p:spTree>
    <p:extLst>
      <p:ext uri="{BB962C8B-B14F-4D97-AF65-F5344CB8AC3E}">
        <p14:creationId xmlns:p14="http://schemas.microsoft.com/office/powerpoint/2010/main" val="1639142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66C46B0-C09B-43D8-AE77-22BFB606DF8A}" type="datetimeFigureOut">
              <a:rPr lang="en-US" smtClean="0"/>
              <a:t>11/4/2024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9968957-15F7-4517-BE27-50013ACB046F}" type="slidenum">
              <a:rPr lang="en-US" smtClean="0"/>
              <a:t>‹#›</a:t>
            </a:fld>
            <a:endParaRPr lang="en-US"/>
          </a:p>
        </p:txBody>
      </p:sp>
    </p:spTree>
    <p:extLst>
      <p:ext uri="{BB962C8B-B14F-4D97-AF65-F5344CB8AC3E}">
        <p14:creationId xmlns:p14="http://schemas.microsoft.com/office/powerpoint/2010/main" val="12976968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Education Funding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9320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1124915"/>
          </a:xfrm>
        </p:spPr>
        <p:txBody>
          <a:bodyPr/>
          <a:lstStyle/>
          <a:p>
            <a:r>
              <a:rPr lang="en-US" dirty="0" smtClean="0"/>
              <a:t>Scholarships and Grants</a:t>
            </a:r>
            <a:endParaRPr lang="en-US" dirty="0"/>
          </a:p>
        </p:txBody>
      </p:sp>
      <p:sp>
        <p:nvSpPr>
          <p:cNvPr id="3" name="Subtitle 2"/>
          <p:cNvSpPr>
            <a:spLocks noGrp="1"/>
          </p:cNvSpPr>
          <p:nvPr>
            <p:ph type="subTitle" idx="1"/>
          </p:nvPr>
        </p:nvSpPr>
        <p:spPr>
          <a:xfrm>
            <a:off x="1662112" y="2514600"/>
            <a:ext cx="8689976" cy="1536700"/>
          </a:xfrm>
        </p:spPr>
        <p:txBody>
          <a:bodyPr/>
          <a:lstStyle/>
          <a:p>
            <a:r>
              <a:rPr lang="en-US" dirty="0" smtClean="0"/>
              <a:t>Do not have to be repaid. Sources can be from the college/university, public scholarships, private scholarships, merit scholarships, or athletic scholarships. </a:t>
            </a:r>
            <a:endParaRPr lang="en-US" dirty="0"/>
          </a:p>
        </p:txBody>
      </p:sp>
    </p:spTree>
    <p:extLst>
      <p:ext uri="{BB962C8B-B14F-4D97-AF65-F5344CB8AC3E}">
        <p14:creationId xmlns:p14="http://schemas.microsoft.com/office/powerpoint/2010/main" val="2665055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1010615"/>
          </a:xfrm>
        </p:spPr>
        <p:txBody>
          <a:bodyPr/>
          <a:lstStyle/>
          <a:p>
            <a:r>
              <a:rPr lang="en-US" dirty="0" smtClean="0"/>
              <a:t>Loans</a:t>
            </a:r>
            <a:endParaRPr lang="en-US" dirty="0"/>
          </a:p>
        </p:txBody>
      </p:sp>
      <p:sp>
        <p:nvSpPr>
          <p:cNvPr id="3" name="Subtitle 2"/>
          <p:cNvSpPr>
            <a:spLocks noGrp="1"/>
          </p:cNvSpPr>
          <p:nvPr>
            <p:ph type="subTitle" idx="1"/>
          </p:nvPr>
        </p:nvSpPr>
        <p:spPr>
          <a:xfrm>
            <a:off x="1751012" y="2311400"/>
            <a:ext cx="8689976" cy="2260600"/>
          </a:xfrm>
        </p:spPr>
        <p:txBody>
          <a:bodyPr>
            <a:normAutofit/>
          </a:bodyPr>
          <a:lstStyle/>
          <a:p>
            <a:r>
              <a:rPr lang="en-US" dirty="0" smtClean="0"/>
              <a:t>Can be from the government or private lenders. </a:t>
            </a:r>
          </a:p>
          <a:p>
            <a:r>
              <a:rPr lang="en-US" dirty="0" smtClean="0"/>
              <a:t>Government loans are computed based on student FAFSA applications. FAFSA must be completed for each year of college attendance. Parents can also apply for loans from the government or private lenders.</a:t>
            </a:r>
            <a:endParaRPr lang="en-US" dirty="0"/>
          </a:p>
        </p:txBody>
      </p:sp>
    </p:spTree>
    <p:extLst>
      <p:ext uri="{BB962C8B-B14F-4D97-AF65-F5344CB8AC3E}">
        <p14:creationId xmlns:p14="http://schemas.microsoft.com/office/powerpoint/2010/main" val="3410945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1645615"/>
          </a:xfrm>
        </p:spPr>
        <p:txBody>
          <a:bodyPr/>
          <a:lstStyle/>
          <a:p>
            <a:r>
              <a:rPr lang="en-US" dirty="0" smtClean="0"/>
              <a:t>Resources for FAFSA and Government Loans</a:t>
            </a:r>
            <a:endParaRPr lang="en-US" dirty="0"/>
          </a:p>
        </p:txBody>
      </p:sp>
      <p:sp>
        <p:nvSpPr>
          <p:cNvPr id="3" name="Subtitle 2"/>
          <p:cNvSpPr>
            <a:spLocks noGrp="1"/>
          </p:cNvSpPr>
          <p:nvPr>
            <p:ph type="subTitle" idx="1"/>
          </p:nvPr>
        </p:nvSpPr>
        <p:spPr>
          <a:xfrm>
            <a:off x="1751012" y="2946400"/>
            <a:ext cx="8689976" cy="2019300"/>
          </a:xfrm>
        </p:spPr>
        <p:txBody>
          <a:bodyPr>
            <a:normAutofit lnSpcReduction="10000"/>
          </a:bodyPr>
          <a:lstStyle/>
          <a:p>
            <a:r>
              <a:rPr lang="en-US" dirty="0" smtClean="0"/>
              <a:t>FAFSA.gov. This should be free. Avoid pay sites</a:t>
            </a:r>
          </a:p>
          <a:p>
            <a:r>
              <a:rPr lang="en-US" dirty="0" smtClean="0"/>
              <a:t>PHEAA</a:t>
            </a:r>
          </a:p>
          <a:p>
            <a:r>
              <a:rPr lang="en-US" dirty="0" smtClean="0"/>
              <a:t>FAFSA help days</a:t>
            </a:r>
          </a:p>
          <a:p>
            <a:r>
              <a:rPr lang="en-US" dirty="0" smtClean="0"/>
              <a:t>EOC</a:t>
            </a:r>
            <a:endParaRPr lang="en-US" dirty="0"/>
          </a:p>
        </p:txBody>
      </p:sp>
    </p:spTree>
    <p:extLst>
      <p:ext uri="{BB962C8B-B14F-4D97-AF65-F5344CB8AC3E}">
        <p14:creationId xmlns:p14="http://schemas.microsoft.com/office/powerpoint/2010/main" val="275439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1061415"/>
          </a:xfrm>
        </p:spPr>
        <p:txBody>
          <a:bodyPr/>
          <a:lstStyle/>
          <a:p>
            <a:r>
              <a:rPr lang="en-US" dirty="0" smtClean="0"/>
              <a:t>Resources for Scholarships</a:t>
            </a:r>
            <a:endParaRPr lang="en-US" dirty="0"/>
          </a:p>
        </p:txBody>
      </p:sp>
      <p:sp>
        <p:nvSpPr>
          <p:cNvPr id="3" name="Subtitle 2"/>
          <p:cNvSpPr>
            <a:spLocks noGrp="1"/>
          </p:cNvSpPr>
          <p:nvPr>
            <p:ph type="subTitle" idx="1"/>
          </p:nvPr>
        </p:nvSpPr>
        <p:spPr>
          <a:xfrm>
            <a:off x="1903412" y="2362200"/>
            <a:ext cx="8689976" cy="2654300"/>
          </a:xfrm>
        </p:spPr>
        <p:txBody>
          <a:bodyPr>
            <a:normAutofit/>
          </a:bodyPr>
          <a:lstStyle/>
          <a:p>
            <a:r>
              <a:rPr lang="en-US" dirty="0" smtClean="0"/>
              <a:t>School Website</a:t>
            </a:r>
          </a:p>
          <a:p>
            <a:r>
              <a:rPr lang="en-US" dirty="0" smtClean="0"/>
              <a:t>College Financial Aid Office</a:t>
            </a:r>
          </a:p>
          <a:p>
            <a:r>
              <a:rPr lang="en-US" dirty="0" smtClean="0"/>
              <a:t>Workplace</a:t>
            </a:r>
          </a:p>
        </p:txBody>
      </p:sp>
    </p:spTree>
    <p:extLst>
      <p:ext uri="{BB962C8B-B14F-4D97-AF65-F5344CB8AC3E}">
        <p14:creationId xmlns:p14="http://schemas.microsoft.com/office/powerpoint/2010/main" val="4021257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972515"/>
          </a:xfrm>
        </p:spPr>
        <p:txBody>
          <a:bodyPr/>
          <a:lstStyle/>
          <a:p>
            <a:r>
              <a:rPr lang="en-US" dirty="0" smtClean="0"/>
              <a:t>Recommendations</a:t>
            </a:r>
            <a:endParaRPr lang="en-US" dirty="0"/>
          </a:p>
        </p:txBody>
      </p:sp>
      <p:sp>
        <p:nvSpPr>
          <p:cNvPr id="3" name="Subtitle 2"/>
          <p:cNvSpPr>
            <a:spLocks noGrp="1"/>
          </p:cNvSpPr>
          <p:nvPr>
            <p:ph type="subTitle" idx="1"/>
          </p:nvPr>
        </p:nvSpPr>
        <p:spPr>
          <a:xfrm>
            <a:off x="1751012" y="2374900"/>
            <a:ext cx="8689976" cy="2400300"/>
          </a:xfrm>
        </p:spPr>
        <p:txBody>
          <a:bodyPr>
            <a:normAutofit/>
          </a:bodyPr>
          <a:lstStyle/>
          <a:p>
            <a:r>
              <a:rPr lang="en-US" dirty="0" smtClean="0"/>
              <a:t>Do not borrow more than you expect to earn in your first year of your career. If the borrowed amount is higher, consider a cheaper school. </a:t>
            </a:r>
          </a:p>
          <a:p>
            <a:r>
              <a:rPr lang="en-US" dirty="0"/>
              <a:t>m</a:t>
            </a:r>
            <a:r>
              <a:rPr lang="en-US" dirty="0" smtClean="0"/>
              <a:t>ysmartborrowing.org</a:t>
            </a:r>
            <a:endParaRPr lang="en-US" dirty="0"/>
          </a:p>
        </p:txBody>
      </p:sp>
    </p:spTree>
    <p:extLst>
      <p:ext uri="{BB962C8B-B14F-4D97-AF65-F5344CB8AC3E}">
        <p14:creationId xmlns:p14="http://schemas.microsoft.com/office/powerpoint/2010/main" val="421641285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670AAF-8446-411C-A521-ED1A06BFCE78}">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6030d41e-2c5e-4c17-aa69-3920c9b4b43e"/>
    <ds:schemaRef ds:uri="http://schemas.openxmlformats.org/package/2006/metadata/core-properties"/>
    <ds:schemaRef ds:uri="8efa2804-0e60-4ae3-80b9-93bd3095a15a"/>
    <ds:schemaRef ds:uri="http://www.w3.org/XML/1998/namespace"/>
  </ds:schemaRefs>
</ds:datastoreItem>
</file>

<file path=customXml/itemProps2.xml><?xml version="1.0" encoding="utf-8"?>
<ds:datastoreItem xmlns:ds="http://schemas.openxmlformats.org/officeDocument/2006/customXml" ds:itemID="{7E1DC52E-B683-4392-9D6D-2A78951CF651}">
  <ds:schemaRefs>
    <ds:schemaRef ds:uri="http://schemas.microsoft.com/sharepoint/v3/contenttype/forms"/>
  </ds:schemaRefs>
</ds:datastoreItem>
</file>

<file path=customXml/itemProps3.xml><?xml version="1.0" encoding="utf-8"?>
<ds:datastoreItem xmlns:ds="http://schemas.openxmlformats.org/officeDocument/2006/customXml" ds:itemID="{321AD1D0-C3FB-419D-B8C6-C36938F5B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TM04033925[[fn=Droplet]]</Template>
  <TotalTime>26</TotalTime>
  <Words>138</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Droplet</vt:lpstr>
      <vt:lpstr>Education Funding</vt:lpstr>
      <vt:lpstr>Scholarships and Grants</vt:lpstr>
      <vt:lpstr>Loans</vt:lpstr>
      <vt:lpstr>Resources for FAFSA and Government Loans</vt:lpstr>
      <vt:lpstr>Resources for Scholarships</vt:lpstr>
      <vt:lpstr>Recommendations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Funding</dc:title>
  <dc:creator>Randy Teter</dc:creator>
  <cp:lastModifiedBy>Randy Teter</cp:lastModifiedBy>
  <cp:revision>6</cp:revision>
  <dcterms:created xsi:type="dcterms:W3CDTF">2022-11-14T20:26:25Z</dcterms:created>
  <dcterms:modified xsi:type="dcterms:W3CDTF">2024-11-04T19:51:11Z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